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98" r:id="rId7"/>
    <p:sldId id="299" r:id="rId8"/>
    <p:sldId id="300" r:id="rId9"/>
    <p:sldId id="301" r:id="rId10"/>
    <p:sldId id="380" r:id="rId11"/>
    <p:sldId id="381" r:id="rId12"/>
    <p:sldId id="304" r:id="rId13"/>
    <p:sldId id="309" r:id="rId14"/>
    <p:sldId id="313" r:id="rId15"/>
    <p:sldId id="382" r:id="rId16"/>
    <p:sldId id="318" r:id="rId17"/>
    <p:sldId id="323" r:id="rId18"/>
    <p:sldId id="326" r:id="rId19"/>
    <p:sldId id="330" r:id="rId20"/>
    <p:sldId id="377" r:id="rId21"/>
    <p:sldId id="332" r:id="rId22"/>
    <p:sldId id="333" r:id="rId23"/>
    <p:sldId id="334" r:id="rId24"/>
    <p:sldId id="337" r:id="rId25"/>
    <p:sldId id="340" r:id="rId26"/>
    <p:sldId id="383" r:id="rId27"/>
    <p:sldId id="384" r:id="rId28"/>
    <p:sldId id="342" r:id="rId29"/>
    <p:sldId id="343" r:id="rId30"/>
    <p:sldId id="385" r:id="rId31"/>
    <p:sldId id="344" r:id="rId32"/>
    <p:sldId id="346" r:id="rId33"/>
    <p:sldId id="350" r:id="rId34"/>
    <p:sldId id="378" r:id="rId35"/>
    <p:sldId id="364" r:id="rId36"/>
    <p:sldId id="365" r:id="rId37"/>
    <p:sldId id="368" r:id="rId38"/>
    <p:sldId id="379" r:id="rId39"/>
    <p:sldId id="371" r:id="rId40"/>
    <p:sldId id="372" r:id="rId41"/>
    <p:sldId id="373" r:id="rId42"/>
    <p:sldId id="374" r:id="rId43"/>
    <p:sldId id="375" r:id="rId44"/>
    <p:sldId id="376" r:id="rId45"/>
    <p:sldId id="386" r:id="rId46"/>
    <p:sldId id="387" r:id="rId47"/>
    <p:sldId id="388" r:id="rId48"/>
    <p:sldId id="270" r:id="rId4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F6"/>
    <a:srgbClr val="BEC5FA"/>
    <a:srgbClr val="A7C886"/>
    <a:srgbClr val="D8E1B9"/>
    <a:srgbClr val="E0DBBA"/>
    <a:srgbClr val="ECEED6"/>
    <a:srgbClr val="C2DAF1"/>
    <a:srgbClr val="D5F1ED"/>
    <a:srgbClr val="EDF1E3"/>
    <a:srgbClr val="DDD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4653" autoAdjust="0"/>
  </p:normalViewPr>
  <p:slideViewPr>
    <p:cSldViewPr>
      <p:cViewPr varScale="1">
        <p:scale>
          <a:sx n="104" d="100"/>
          <a:sy n="104" d="100"/>
        </p:scale>
        <p:origin x="191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9" d="100"/>
          <a:sy n="139" d="100"/>
        </p:scale>
        <p:origin x="-45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1C56-10B6-4D55-8660-EDFC0560B734}" type="datetimeFigureOut">
              <a:rPr lang="ko-KR" altLang="en-US" smtClean="0"/>
              <a:t>2024-12-22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46AE4-9B4F-44D1-9BF5-FFA3699405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5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1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6AE4-9B4F-44D1-9BF5-FFA3699405D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92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2480" y="1454919"/>
            <a:ext cx="7722858" cy="5339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72480" y="1052736"/>
            <a:ext cx="7722858" cy="40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2" y="6365308"/>
            <a:ext cx="1666852" cy="2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4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87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95300" y="332656"/>
            <a:ext cx="89154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50922" y="3212976"/>
            <a:ext cx="5159778" cy="3456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06506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4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 userDrawn="1"/>
        </p:nvSpPr>
        <p:spPr>
          <a:xfrm>
            <a:off x="500712" y="908720"/>
            <a:ext cx="8892988" cy="2880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00711" y="764704"/>
            <a:ext cx="8892988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0" y="6597353"/>
            <a:ext cx="1015000" cy="141299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500711" y="6521744"/>
            <a:ext cx="8892988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495301" y="1268760"/>
            <a:ext cx="8898202" cy="5112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95300" y="908720"/>
            <a:ext cx="8915400" cy="288032"/>
          </a:xfrm>
        </p:spPr>
        <p:txBody>
          <a:bodyPr anchor="t">
            <a:normAutofit/>
          </a:bodyPr>
          <a:lstStyle>
            <a:lvl1pPr algn="l">
              <a:defRPr sz="11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1"/>
          </p:nvPr>
        </p:nvSpPr>
        <p:spPr>
          <a:xfrm>
            <a:off x="500460" y="261194"/>
            <a:ext cx="8893042" cy="503510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/>
            </a:lvl1pPr>
            <a:lvl2pPr marL="457200" indent="0" algn="r">
              <a:buNone/>
              <a:defRPr sz="1200" b="1"/>
            </a:lvl2pPr>
            <a:lvl3pPr marL="914400" indent="0" algn="r">
              <a:buNone/>
              <a:defRPr sz="1200" b="1"/>
            </a:lvl3pPr>
            <a:lvl4pPr marL="1371600" indent="0" algn="r">
              <a:buNone/>
              <a:defRPr sz="1200" b="1"/>
            </a:lvl4pPr>
            <a:lvl5pPr marL="1828800" indent="0" algn="r">
              <a:buNone/>
              <a:defRPr sz="12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422703" y="6597352"/>
            <a:ext cx="31261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Copyright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ⓒ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2013. 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SoftCamp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Co.,Ltd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All Rights Reserved.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7300" y="6607175"/>
            <a:ext cx="2311400" cy="241002"/>
          </a:xfrm>
        </p:spPr>
        <p:txBody>
          <a:bodyPr/>
          <a:lstStyle>
            <a:lvl1pPr algn="ctr">
              <a:defRPr sz="1000"/>
            </a:lvl1pPr>
          </a:lstStyle>
          <a:p>
            <a:fld id="{77CDBBD9-D764-41E5-8D5B-1351AB628C4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1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3236810" y="2967088"/>
            <a:ext cx="3900433" cy="5339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다음_Regular" panose="02000603060000000000" pitchFamily="2" charset="-127"/>
                <a:ea typeface="다음_Regular" panose="02000603060000000000" pitchFamily="2" charset="-127"/>
              </a:defRPr>
            </a:lvl1pPr>
          </a:lstStyle>
          <a:p>
            <a:r>
              <a:rPr lang="ko-KR" altLang="en-US" dirty="0"/>
              <a:t>제목 스타일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91" y="188640"/>
            <a:ext cx="1249026" cy="1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7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CDBBD9-D764-41E5-8D5B-1351AB628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5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79147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59969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120D-594D-49D5-8857-0C825AC09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480" y="1454919"/>
            <a:ext cx="9217024" cy="533921"/>
          </a:xfrm>
          <a:prstGeom prst="rect">
            <a:avLst/>
          </a:prstGeom>
        </p:spPr>
        <p:txBody>
          <a:bodyPr/>
          <a:lstStyle/>
          <a:p>
            <a:r>
              <a:rPr lang="ko-KR" altLang="en-US" sz="3200" dirty="0"/>
              <a:t>승인 반출 시스템 관리자 가이드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2000" dirty="0" err="1"/>
              <a:t>SoftCamp</a:t>
            </a:r>
            <a:r>
              <a:rPr lang="en-US" altLang="ko-KR" sz="2000" dirty="0"/>
              <a:t> Approval Management System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53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5" y="1296410"/>
            <a:ext cx="5743981" cy="457777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5.2 </a:t>
            </a:r>
            <a:r>
              <a:rPr lang="ko-KR" altLang="en-US" dirty="0"/>
              <a:t>기본 결재자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공통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/>
              <a:t>결재자정책등록</a:t>
            </a:r>
            <a:r>
              <a:rPr lang="en-US" altLang="ko-KR" sz="1200" dirty="0"/>
              <a:t>”</a:t>
            </a:r>
            <a:r>
              <a:rPr lang="ko-KR" altLang="en-US" sz="1200" dirty="0"/>
              <a:t>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“</a:t>
            </a:r>
            <a:r>
              <a:rPr lang="ko-KR" altLang="en-US" sz="1200" dirty="0" err="1"/>
              <a:t>결재자유형</a:t>
            </a:r>
            <a:r>
              <a:rPr lang="en-US" altLang="ko-KR" sz="1200" dirty="0"/>
              <a:t>“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등록할 직급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/>
          </a:p>
        </p:txBody>
      </p:sp>
      <p:sp>
        <p:nvSpPr>
          <p:cNvPr id="5" name="오른쪽 화살표 4"/>
          <p:cNvSpPr/>
          <p:nvPr/>
        </p:nvSpPr>
        <p:spPr>
          <a:xfrm>
            <a:off x="3703716" y="30259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 bwMode="auto">
          <a:xfrm>
            <a:off x="5313040" y="56612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28664" y="18829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28664" y="21770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28663" y="28014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770325" y="36450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03" y="3084375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2" y="1339199"/>
            <a:ext cx="5818038" cy="331056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5.3 </a:t>
            </a:r>
            <a:r>
              <a:rPr lang="ko-KR" altLang="en-US" dirty="0"/>
              <a:t>기본 결재자 수정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수정할 직급 선택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수정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797300" y="392193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3897152" y="24414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720752" y="3194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7593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66" y="3404533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6" y="1338570"/>
            <a:ext cx="6125890" cy="393675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5.4 </a:t>
            </a:r>
            <a:r>
              <a:rPr lang="ko-KR" altLang="en-US" dirty="0"/>
              <a:t>하위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  <a:r>
              <a:rPr lang="en-US" altLang="ko-KR" dirty="0"/>
              <a:t>(</a:t>
            </a:r>
            <a:r>
              <a:rPr lang="ko-KR" altLang="en-US" dirty="0"/>
              <a:t>자가 결재 권한 없음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 dirty="0" err="1"/>
              <a:t>하위결재자</a:t>
            </a:r>
            <a:r>
              <a:rPr lang="en-US" altLang="ko-KR" sz="1200" dirty="0"/>
              <a:t>”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963744" y="4066725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 bwMode="auto">
          <a:xfrm>
            <a:off x="261970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619704" y="21201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4520952" y="27602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360712" y="32084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6807511" y="3870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88" y="3831454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68264"/>
            <a:ext cx="6092552" cy="391225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5.5 </a:t>
            </a:r>
            <a:r>
              <a:rPr lang="ko-KR" altLang="en-US" dirty="0"/>
              <a:t>추가 결재자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사용자에게 결재자 권한 부여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“</a:t>
            </a:r>
            <a:r>
              <a:rPr lang="ko-KR" altLang="en-US" sz="1200"/>
              <a:t>추가결재자</a:t>
            </a:r>
            <a:r>
              <a:rPr lang="en-US" altLang="ko-KR" sz="1200" dirty="0"/>
              <a:t>” </a:t>
            </a:r>
            <a:r>
              <a:rPr lang="ko-KR" altLang="en-US" sz="1200"/>
              <a:t>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특정 그룹사의 사용자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검색된 사용자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/>
              <a:t>등록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/>
              <a:t>등록 완료</a:t>
            </a:r>
            <a:endParaRPr lang="en-US" altLang="ko-KR" sz="1200" dirty="0"/>
          </a:p>
        </p:txBody>
      </p:sp>
      <p:sp>
        <p:nvSpPr>
          <p:cNvPr id="17" name="오른쪽 화살표 16"/>
          <p:cNvSpPr/>
          <p:nvPr/>
        </p:nvSpPr>
        <p:spPr>
          <a:xfrm>
            <a:off x="3869308" y="4123138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 bwMode="auto">
          <a:xfrm>
            <a:off x="2547696" y="18794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2547696" y="21547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4448944" y="27727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2288704" y="32430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6807511" y="38703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88" y="3831454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7" y="1347211"/>
            <a:ext cx="5955517" cy="373797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5.6 </a:t>
            </a:r>
            <a:r>
              <a:rPr lang="ko-KR" altLang="en-US" dirty="0"/>
              <a:t>결재자 정책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등록된 결재자 정책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삭제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4208709" y="3731130"/>
            <a:ext cx="2664295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5889104" y="27187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642258" y="3447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80" y="3447613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6749"/>
            <a:ext cx="6276893" cy="382044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6.1 </a:t>
            </a:r>
            <a:r>
              <a:rPr lang="ko-KR" altLang="en-US" dirty="0"/>
              <a:t>관리자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 정책 목록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시스템관리자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감사자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등록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삭제 가능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구분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직급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이름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등록사유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관리자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0633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6965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0632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932545" y="345739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447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8" y="1339199"/>
            <a:ext cx="5945628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6.2 </a:t>
            </a:r>
            <a:r>
              <a:rPr lang="ko-KR" altLang="en-US" dirty="0"/>
              <a:t>시스템관리자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시스템 관리자로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시스템관리자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69308" y="3467193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28817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28817" y="212013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4358057" y="270341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528816" y="304960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597030" y="328498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80" y="321219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02113"/>
            <a:ext cx="5933039" cy="36918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6.3 </a:t>
            </a:r>
            <a:r>
              <a:rPr lang="ko-KR" altLang="en-US" dirty="0"/>
              <a:t>감사자 등록 </a:t>
            </a:r>
            <a:r>
              <a:rPr lang="en-US" altLang="ko-KR" dirty="0"/>
              <a:t>– </a:t>
            </a:r>
            <a:r>
              <a:rPr lang="ko-KR" altLang="en-US" dirty="0"/>
              <a:t>특정 사용자 감사자로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“</a:t>
            </a:r>
            <a:r>
              <a:rPr lang="ko-KR" altLang="en-US" sz="1200" dirty="0">
                <a:solidFill>
                  <a:prstClr val="black"/>
                </a:solidFill>
              </a:rPr>
              <a:t>감사자</a:t>
            </a:r>
            <a:r>
              <a:rPr lang="en-US" altLang="ko-KR" sz="1200" dirty="0">
                <a:solidFill>
                  <a:prstClr val="black"/>
                </a:solidFill>
              </a:rPr>
              <a:t>” </a:t>
            </a:r>
            <a:r>
              <a:rPr lang="ko-KR" altLang="en-US" sz="1200" dirty="0">
                <a:solidFill>
                  <a:prstClr val="black"/>
                </a:solidFill>
              </a:rPr>
              <a:t>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검색된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ko-KR" sz="1400" dirty="0"/>
          </a:p>
        </p:txBody>
      </p:sp>
      <p:sp>
        <p:nvSpPr>
          <p:cNvPr id="10" name="오른쪽 화살표 9"/>
          <p:cNvSpPr/>
          <p:nvPr/>
        </p:nvSpPr>
        <p:spPr>
          <a:xfrm>
            <a:off x="3800872" y="3573016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36574" y="19168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36574" y="21921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4365814" y="277542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2485849" y="314096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528594" y="339080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74" y="3360646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4" y="1339199"/>
            <a:ext cx="5990809" cy="353948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6.4 </a:t>
            </a:r>
            <a:r>
              <a:rPr lang="ko-KR" altLang="en-US" dirty="0"/>
              <a:t>관리자</a:t>
            </a:r>
            <a:r>
              <a:rPr lang="en-US" altLang="ko-KR" dirty="0"/>
              <a:t>/</a:t>
            </a:r>
            <a:r>
              <a:rPr lang="ko-KR" altLang="en-US" dirty="0"/>
              <a:t>감사자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6. </a:t>
            </a:r>
            <a:r>
              <a:rPr lang="ko-KR" altLang="en-US" sz="1800" dirty="0"/>
              <a:t>관리자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등록된 관리자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감사자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797300" y="3451231"/>
            <a:ext cx="3171923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961112" y="25649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568728" y="32886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21" y="3261823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65612" cy="3817417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7.1 </a:t>
            </a:r>
            <a:r>
              <a:rPr lang="ko-KR" altLang="en-US" dirty="0"/>
              <a:t>반출 유형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등록된 유형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유형 추가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등록된 유형 삭제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6053990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027252" y="30752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84648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858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ko-KR" altLang="en-US" dirty="0"/>
              <a:t>승인 반출 시스템 관리자 가이드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50922" y="980728"/>
            <a:ext cx="5159778" cy="5688633"/>
          </a:xfrm>
        </p:spPr>
        <p:txBody>
          <a:bodyPr/>
          <a:lstStyle/>
          <a:p>
            <a:r>
              <a:rPr lang="ko-KR" altLang="en-US" dirty="0"/>
              <a:t>접속 방법</a:t>
            </a:r>
            <a:endParaRPr lang="en-US" altLang="ko-KR" dirty="0"/>
          </a:p>
          <a:p>
            <a:r>
              <a:rPr lang="ko-KR" altLang="en-US" dirty="0"/>
              <a:t>메인 화면</a:t>
            </a:r>
            <a:endParaRPr lang="en-US" altLang="ko-KR" dirty="0"/>
          </a:p>
          <a:p>
            <a:r>
              <a:rPr lang="ko-KR" altLang="en-US" dirty="0"/>
              <a:t>시스템 관리 </a:t>
            </a:r>
            <a:endParaRPr lang="en-US" altLang="ko-KR" dirty="0"/>
          </a:p>
          <a:p>
            <a:r>
              <a:rPr lang="ko-KR" altLang="en-US" dirty="0"/>
              <a:t>결재자 정책 관리</a:t>
            </a:r>
            <a:endParaRPr lang="en-US" altLang="ko-KR" dirty="0"/>
          </a:p>
          <a:p>
            <a:r>
              <a:rPr lang="ko-KR" altLang="en-US" dirty="0"/>
              <a:t>관리자 정책 관리</a:t>
            </a:r>
            <a:endParaRPr lang="en-US" altLang="ko-KR" dirty="0"/>
          </a:p>
          <a:p>
            <a:r>
              <a:rPr lang="ko-KR" altLang="en-US" dirty="0"/>
              <a:t>반출 유형 관리</a:t>
            </a:r>
            <a:endParaRPr lang="en-US" altLang="ko-KR" dirty="0"/>
          </a:p>
          <a:p>
            <a:r>
              <a:rPr lang="ko-KR" altLang="en-US" dirty="0"/>
              <a:t>관리자 정보 관리</a:t>
            </a:r>
            <a:endParaRPr lang="en-US" altLang="ko-KR" dirty="0"/>
          </a:p>
          <a:p>
            <a:r>
              <a:rPr lang="ko-KR" altLang="en-US" dirty="0" err="1"/>
              <a:t>대결자</a:t>
            </a:r>
            <a:r>
              <a:rPr lang="ko-KR" altLang="en-US" dirty="0"/>
              <a:t> 관리</a:t>
            </a:r>
            <a:endParaRPr lang="en-US" altLang="ko-KR" dirty="0"/>
          </a:p>
          <a:p>
            <a:r>
              <a:rPr lang="ko-KR" altLang="en-US" dirty="0"/>
              <a:t>공지사항 관리</a:t>
            </a:r>
            <a:endParaRPr lang="en-US" altLang="ko-KR" dirty="0"/>
          </a:p>
          <a:p>
            <a:r>
              <a:rPr lang="ko-KR" altLang="en-US" dirty="0"/>
              <a:t>자주하는 질문 관리</a:t>
            </a:r>
            <a:endParaRPr lang="en-US" altLang="ko-KR" dirty="0"/>
          </a:p>
          <a:p>
            <a:r>
              <a:rPr lang="ko-KR" altLang="en-US" dirty="0"/>
              <a:t>결재 대기</a:t>
            </a:r>
          </a:p>
          <a:p>
            <a:r>
              <a:rPr lang="ko-KR" altLang="en-US" dirty="0"/>
              <a:t>결재 완료</a:t>
            </a:r>
            <a:endParaRPr lang="en-US" altLang="ko-KR" dirty="0"/>
          </a:p>
          <a:p>
            <a:r>
              <a:rPr lang="ko-KR" altLang="en-US" dirty="0"/>
              <a:t>결재 반려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124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095480" cy="385494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7.2 </a:t>
            </a:r>
            <a:r>
              <a:rPr lang="ko-KR" altLang="en-US" dirty="0"/>
              <a:t>반출 유형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제목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설명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등록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941316" y="3356992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568697" y="18813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568697" y="25915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652412" y="31828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91" y="318285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79931"/>
            <a:ext cx="6115117" cy="373324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7.3 </a:t>
            </a:r>
            <a:r>
              <a:rPr lang="ko-KR" altLang="en-US" dirty="0"/>
              <a:t>반출 유형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 dirty="0"/>
              <a:t>반출 유형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등록된 반출 유형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304928" y="3717032"/>
            <a:ext cx="2489891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945805" y="2075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52952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30" y="3480571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265491"/>
            <a:ext cx="6170714" cy="515660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7.1 </a:t>
            </a:r>
            <a:r>
              <a:rPr lang="ko-KR" altLang="en-US"/>
              <a:t>관리자 정보 설정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7. </a:t>
            </a:r>
            <a:r>
              <a:rPr lang="ko-KR" altLang="en-US" sz="1800"/>
              <a:t>관리자 정보 관리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시스템 관리자 비밀번호 변경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ID</a:t>
            </a:r>
            <a:r>
              <a:rPr lang="ko-KR" altLang="en-US" sz="1000" dirty="0">
                <a:solidFill>
                  <a:prstClr val="black"/>
                </a:solidFill>
              </a:rPr>
              <a:t>는 변경 불가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PW</a:t>
            </a:r>
            <a:r>
              <a:rPr lang="ko-KR" altLang="en-US" sz="1000" dirty="0">
                <a:solidFill>
                  <a:prstClr val="black"/>
                </a:solidFill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</a:rPr>
              <a:t>8</a:t>
            </a:r>
            <a:r>
              <a:rPr lang="ko-KR" altLang="en-US" sz="1000" dirty="0" err="1">
                <a:solidFill>
                  <a:prstClr val="black"/>
                </a:solidFill>
              </a:rPr>
              <a:t>자이상</a:t>
            </a:r>
            <a:r>
              <a:rPr lang="en-US" altLang="ko-KR" sz="1000" dirty="0">
                <a:solidFill>
                  <a:prstClr val="black"/>
                </a:solidFill>
              </a:rPr>
              <a:t> 20</a:t>
            </a:r>
            <a:r>
              <a:rPr lang="ko-KR" altLang="en-US" sz="1000" dirty="0">
                <a:solidFill>
                  <a:prstClr val="black"/>
                </a:solidFill>
              </a:rPr>
              <a:t>자 이하로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새 비밀번호로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추가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접속 가능한 </a:t>
            </a:r>
            <a:r>
              <a:rPr lang="en-US" altLang="ko-KR" sz="1200" dirty="0"/>
              <a:t>IP </a:t>
            </a:r>
            <a:r>
              <a:rPr lang="ko-KR" altLang="en-US" sz="1200" dirty="0"/>
              <a:t>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추가</a:t>
            </a:r>
            <a:r>
              <a:rPr lang="en-US" altLang="ko-KR" sz="1200" dirty="0"/>
              <a:t>/</a:t>
            </a:r>
            <a:r>
              <a:rPr lang="ko-KR" altLang="en-US" sz="1200" dirty="0"/>
              <a:t>삭제된 </a:t>
            </a:r>
            <a:r>
              <a:rPr lang="en-US" altLang="ko-KR" sz="1200" dirty="0"/>
              <a:t>IP </a:t>
            </a:r>
            <a:r>
              <a:rPr lang="ko-KR" altLang="en-US" sz="1200" dirty="0"/>
              <a:t>정보 저장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/>
              <a:t>사용자 검색 아이디 </a:t>
            </a:r>
            <a:r>
              <a:rPr lang="en-US" altLang="ko-KR" sz="1200" dirty="0"/>
              <a:t>/</a:t>
            </a:r>
            <a:r>
              <a:rPr lang="ko-KR" altLang="en-US" sz="1200" dirty="0"/>
              <a:t>이름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변경 비밀번호 입력 후 초기화</a:t>
            </a:r>
            <a:endParaRPr lang="en-US" altLang="ko-KR" sz="1200" dirty="0"/>
          </a:p>
        </p:txBody>
      </p:sp>
      <p:sp>
        <p:nvSpPr>
          <p:cNvPr id="11" name="타원 10"/>
          <p:cNvSpPr/>
          <p:nvPr/>
        </p:nvSpPr>
        <p:spPr bwMode="auto">
          <a:xfrm>
            <a:off x="2000672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17096" y="26671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5457056" y="45439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735648" y="35730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6662313" y="45439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640632" y="53012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6393160" y="587727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910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7" y="1339198"/>
            <a:ext cx="6333991" cy="38497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8.1 </a:t>
            </a:r>
            <a:r>
              <a:rPr lang="ko-KR" altLang="en-US" dirty="0"/>
              <a:t>접속차단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8. </a:t>
            </a:r>
            <a:r>
              <a:rPr lang="ko-KR" altLang="en-US" sz="1800" dirty="0"/>
              <a:t>접속차단 등록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등록된 접속차단 목록</a:t>
            </a:r>
            <a:endParaRPr lang="en-US" altLang="ko-KR" sz="1200" noProof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구분 별 검색 가능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검색 항목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이름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•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등록사유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접속차단 등록 버튼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접속차단 삭제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40633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76965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0632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851097" y="299695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537176" y="25681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0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6" y="1339199"/>
            <a:ext cx="6261647" cy="38900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8.2 </a:t>
            </a:r>
            <a:r>
              <a:rPr lang="ko-KR" altLang="en-US" dirty="0"/>
              <a:t>접속차단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8. </a:t>
            </a:r>
            <a:r>
              <a:rPr lang="ko-KR" altLang="en-US" sz="1800" dirty="0"/>
              <a:t>접속차단 등록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접속차단 등록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차단 구분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그룹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그룹 또는 사용자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검색된 그룹 또는 사용자 선택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</a:t>
            </a:r>
            <a:r>
              <a:rPr lang="ko-KR" altLang="en-US" sz="1200" dirty="0">
                <a:solidFill>
                  <a:prstClr val="black"/>
                </a:solidFill>
              </a:rPr>
              <a:t>등록 사유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200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851096" y="308084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2144687" y="2004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2144688" y="172315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151215" y="261217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144687" y="338245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6951255" y="39645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96" y="4077072"/>
            <a:ext cx="1695450" cy="1447800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3959731" y="4198341"/>
            <a:ext cx="3230270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9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58" y="1339199"/>
            <a:ext cx="6336550" cy="381712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9.1 </a:t>
            </a:r>
            <a:r>
              <a:rPr lang="ko-KR" altLang="en-US" dirty="0" err="1"/>
              <a:t>대결자</a:t>
            </a:r>
            <a:r>
              <a:rPr lang="ko-KR" altLang="en-US" dirty="0"/>
              <a:t> 관리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9. </a:t>
            </a:r>
            <a:r>
              <a:rPr lang="ko-KR" altLang="en-US" sz="1800" dirty="0" err="1"/>
              <a:t>대결자</a:t>
            </a:r>
            <a:r>
              <a:rPr lang="ko-KR" altLang="en-US" sz="1800" dirty="0"/>
              <a:t>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사유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사유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등록자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448944" y="270892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385048" y="18408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48945" y="18408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677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1" y="1314601"/>
            <a:ext cx="6331097" cy="389019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9.2 </a:t>
            </a:r>
            <a:r>
              <a:rPr lang="ko-KR" altLang="en-US" dirty="0"/>
              <a:t>대결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9. </a:t>
            </a:r>
            <a:r>
              <a:rPr lang="ko-KR" altLang="en-US" sz="1800" dirty="0" err="1"/>
              <a:t>대결자</a:t>
            </a:r>
            <a:r>
              <a:rPr lang="ko-KR" altLang="en-US" sz="1800" dirty="0"/>
              <a:t>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대결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대결자 관리 리스트로 이동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6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027252" y="259913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344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7680"/>
            <a:ext cx="6191791" cy="509364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10.1 </a:t>
            </a:r>
            <a:r>
              <a:rPr lang="ko-KR" altLang="en-US" dirty="0"/>
              <a:t>로그 관리 화면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10. </a:t>
            </a:r>
            <a:r>
              <a:rPr lang="ko-KR" altLang="en-US" sz="1800" dirty="0"/>
              <a:t>로그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DBBD9-D764-41E5-8D5B-1351AB628C46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로그 리스트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날짜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ko-KR" altLang="en-US" sz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로그타입</a:t>
            </a:r>
            <a:r>
              <a:rPr lang="ko-KR" altLang="en-US" sz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검색</a:t>
            </a:r>
            <a:endParaRPr lang="en-US" altLang="ko-KR" sz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로그아웃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비밀번호 변경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시스템 설정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관리자 </a:t>
            </a:r>
            <a:r>
              <a:rPr lang="ko-KR" altLang="en-US" sz="1000" dirty="0" err="1">
                <a:solidFill>
                  <a:prstClr val="black"/>
                </a:solidFill>
              </a:rPr>
              <a:t>정책설정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검색 항목 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정보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사용자 </a:t>
            </a:r>
            <a:r>
              <a:rPr lang="ko-KR" altLang="en-US" sz="1000" dirty="0" err="1">
                <a:solidFill>
                  <a:prstClr val="black"/>
                </a:solidFill>
              </a:rPr>
              <a:t>아이피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결재번호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5.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검색된 로그 엑셀로 내보내기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1640632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650755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4304928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5314300" y="17879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6590305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noProof="0" dirty="0">
                <a:solidFill>
                  <a:prstClr val="white">
                    <a:lumMod val="50000"/>
                  </a:prstClr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9" y="1316740"/>
            <a:ext cx="6291265" cy="384045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11.1 </a:t>
            </a:r>
            <a:r>
              <a:rPr lang="ko-KR" altLang="en-US" dirty="0"/>
              <a:t>공지사항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공지사항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제목 클릭으로 내용 확인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공지사항 등록 버튼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43037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6177136" y="24208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883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4" y="1339199"/>
            <a:ext cx="5944897" cy="362044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11.2 </a:t>
            </a:r>
            <a:r>
              <a:rPr lang="ko-KR" altLang="en-US" dirty="0"/>
              <a:t>공지사항 등록 </a:t>
            </a:r>
            <a:r>
              <a:rPr lang="en-US" altLang="ko-KR" dirty="0"/>
              <a:t>– </a:t>
            </a:r>
            <a:r>
              <a:rPr lang="ko-KR" altLang="en-US" dirty="0"/>
              <a:t>전체 </a:t>
            </a:r>
            <a:r>
              <a:rPr lang="ko-KR" altLang="en-US" dirty="0" err="1"/>
              <a:t>그룹사</a:t>
            </a:r>
            <a:r>
              <a:rPr lang="ko-KR" altLang="en-US" dirty="0"/>
              <a:t> 대상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제목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내용 입력</a:t>
            </a:r>
            <a:endParaRPr lang="en-US" altLang="ko-KR" sz="1200" dirty="0"/>
          </a:p>
          <a:p>
            <a:pPr marL="0" lv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등록 완료</a:t>
            </a:r>
            <a:endParaRPr lang="en-US" altLang="ko-KR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3764048" y="3722374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1913726" y="17836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17304" y="24595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475144" y="35482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326475" y="32725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121" y="3511841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1.1 </a:t>
            </a:r>
            <a:r>
              <a:rPr lang="ko-KR" altLang="en-US"/>
              <a:t>최초 접속은 승인 반출 시스템 서버에서 접속 </a:t>
            </a:r>
            <a:r>
              <a:rPr lang="en-US" altLang="ko-KR" dirty="0"/>
              <a:t>– http://127.0.0.1/ams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1. </a:t>
            </a:r>
            <a:r>
              <a:rPr lang="ko-KR" altLang="en-US" sz="1800"/>
              <a:t>접속 방법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시스템 관리자 접속 계정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ID : amsmanager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PW : softcamp</a:t>
            </a:r>
          </a:p>
          <a:p>
            <a:pPr marL="0" indent="0">
              <a:buNone/>
            </a:pPr>
            <a:r>
              <a:rPr lang="en-US" altLang="ko-KR" sz="1200" dirty="0"/>
              <a:t>※ amsmanager </a:t>
            </a:r>
            <a:r>
              <a:rPr lang="ko-KR" altLang="en-US" sz="1200"/>
              <a:t>계정의 비밀번호 변경 및 접속 가능 </a:t>
            </a:r>
            <a:r>
              <a:rPr lang="en-US" altLang="ko-KR" sz="1200" dirty="0"/>
              <a:t>IP</a:t>
            </a:r>
            <a:r>
              <a:rPr lang="ko-KR" altLang="en-US" sz="1200"/>
              <a:t>등록은 </a:t>
            </a:r>
            <a:r>
              <a:rPr lang="en-US" altLang="ko-KR" sz="1200" dirty="0"/>
              <a:t>“</a:t>
            </a:r>
            <a:r>
              <a:rPr lang="ko-KR" altLang="en-US" sz="1200" b="1"/>
              <a:t>관리자 정보 관리</a:t>
            </a:r>
            <a:r>
              <a:rPr lang="en-US" altLang="ko-KR" sz="1200" dirty="0"/>
              <a:t>“ </a:t>
            </a:r>
            <a:r>
              <a:rPr lang="ko-KR" altLang="en-US" sz="1200"/>
              <a:t>메뉴에서 가능</a:t>
            </a:r>
            <a:endParaRPr lang="en-US" altLang="ko-KR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2377338" y="267847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721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283306"/>
            <a:ext cx="6134249" cy="372987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11.3 </a:t>
            </a:r>
            <a:r>
              <a:rPr lang="ko-KR" altLang="en-US" dirty="0"/>
              <a:t>공지사항 수정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  <a:r>
              <a:rPr lang="en-US" altLang="ko-KR" sz="1800" dirty="0"/>
              <a:t>(</a:t>
            </a:r>
            <a:r>
              <a:rPr lang="ko-KR" altLang="en-US" sz="1800" dirty="0"/>
              <a:t>계속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 dirty="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수정완료</a:t>
            </a:r>
            <a:r>
              <a:rPr lang="ko-KR" altLang="en-US" sz="1200" dirty="0">
                <a:solidFill>
                  <a:prstClr val="black"/>
                </a:solidFill>
              </a:rPr>
              <a:t> 버튼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872880" y="3714500"/>
            <a:ext cx="295232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475144" y="355191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28664" y="177969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61265" y="24694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5349044" y="3292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66" y="3404533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2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36" y="1339199"/>
            <a:ext cx="6159803" cy="374540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11.4 </a:t>
            </a:r>
            <a:r>
              <a:rPr lang="ko-KR" altLang="en-US" dirty="0"/>
              <a:t>공지사항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11. </a:t>
            </a:r>
            <a:r>
              <a:rPr lang="ko-KR" altLang="en-US" sz="1800" dirty="0"/>
              <a:t>공지사항 관리</a:t>
            </a:r>
            <a:r>
              <a:rPr lang="en-US" altLang="ko-KR" sz="1800" dirty="0"/>
              <a:t>(</a:t>
            </a:r>
            <a:r>
              <a:rPr lang="ko-KR" altLang="en-US" sz="1800" dirty="0"/>
              <a:t>계속</a:t>
            </a:r>
            <a:r>
              <a:rPr lang="en-US" altLang="ko-KR" sz="1800" dirty="0"/>
              <a:t>)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공지사항 삭제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삭제 완료</a:t>
            </a:r>
            <a:endParaRPr lang="en-US" altLang="ko-KR" sz="1200" dirty="0"/>
          </a:p>
        </p:txBody>
      </p:sp>
      <p:sp>
        <p:nvSpPr>
          <p:cNvPr id="9" name="오른쪽 화살표 8"/>
          <p:cNvSpPr/>
          <p:nvPr/>
        </p:nvSpPr>
        <p:spPr>
          <a:xfrm>
            <a:off x="4376936" y="3832536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 bwMode="auto">
          <a:xfrm>
            <a:off x="5817096" y="25189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691168" y="36450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843" y="3573016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7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226603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12.1 </a:t>
            </a:r>
            <a:r>
              <a:rPr lang="ko-KR" altLang="en-US" dirty="0"/>
              <a:t>자주하는 질문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제목 클릭으로 내용 확인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자주하는 질문 등록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수정 </a:t>
            </a:r>
            <a:r>
              <a:rPr lang="en-US" altLang="ko-KR" sz="1200" dirty="0"/>
              <a:t>/ </a:t>
            </a:r>
            <a:r>
              <a:rPr lang="ko-KR" altLang="en-US" sz="1200"/>
              <a:t>삭제 버튼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712640" y="21206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578371" y="25211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5668163" y="212065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85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0" y="1348426"/>
            <a:ext cx="5993661" cy="376865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12.2 </a:t>
            </a:r>
            <a:r>
              <a:rPr lang="ko-KR" altLang="en-US" dirty="0"/>
              <a:t>자주하는 질문 등록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등록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918948" y="3327992"/>
            <a:ext cx="3027908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 bwMode="auto">
          <a:xfrm>
            <a:off x="2144688" y="18605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2144687" y="253517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585052" y="31514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56" y="3151458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4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1296"/>
            <a:ext cx="6103799" cy="385018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12.3 </a:t>
            </a:r>
            <a:r>
              <a:rPr lang="ko-KR" altLang="en-US" dirty="0"/>
              <a:t>자주하는 질문 수정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제목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50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내용 입력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최대 </a:t>
            </a:r>
            <a:r>
              <a:rPr lang="en-US" altLang="ko-KR" sz="1000" dirty="0">
                <a:solidFill>
                  <a:prstClr val="black"/>
                </a:solidFill>
              </a:rPr>
              <a:t>300</a:t>
            </a:r>
            <a:r>
              <a:rPr lang="ko-KR" altLang="en-US" sz="1000">
                <a:solidFill>
                  <a:prstClr val="black"/>
                </a:solidFill>
              </a:rPr>
              <a:t>자까지 입력 가능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>
                <a:solidFill>
                  <a:prstClr val="black"/>
                </a:solidFill>
              </a:rPr>
              <a:t>수정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2144688" y="18689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144687" y="25892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4016896" y="3413934"/>
            <a:ext cx="2919076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 bwMode="auto">
          <a:xfrm>
            <a:off x="6743760" y="31980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32" y="3219021"/>
            <a:ext cx="172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81185" cy="374598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12.4 </a:t>
            </a:r>
            <a:r>
              <a:rPr lang="ko-KR" altLang="en-US" dirty="0"/>
              <a:t>자주하는 질문 삭제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12. </a:t>
            </a:r>
            <a:r>
              <a:rPr lang="ko-KR" altLang="en-US" sz="1800" dirty="0"/>
              <a:t>자주하는 질문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자주하는 질문 삭제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삭제 완료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491309" y="21002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4232920" y="3811036"/>
            <a:ext cx="2633907" cy="2160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 bwMode="auto">
          <a:xfrm>
            <a:off x="6572756" y="364845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993" y="3573016"/>
            <a:ext cx="16724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4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13884" cy="374721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13.1 </a:t>
            </a:r>
            <a:r>
              <a:rPr lang="ko-KR" altLang="en-US" dirty="0"/>
              <a:t>결재 대기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13. </a:t>
            </a:r>
            <a:r>
              <a:rPr lang="ko-KR" altLang="en-US" sz="1800" dirty="0"/>
              <a:t>결재 대기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5" y="25099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38177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2599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3526"/>
            <a:ext cx="6171009" cy="394224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13.2 </a:t>
            </a:r>
            <a:r>
              <a:rPr lang="ko-KR" altLang="en-US" dirty="0"/>
              <a:t>결재 대기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13. </a:t>
            </a:r>
            <a:r>
              <a:rPr lang="ko-KR" altLang="en-US" sz="1800" dirty="0"/>
              <a:t>결재 대기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결재 대기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원본 파일이 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28664" y="175276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529064" y="46531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224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179865" cy="375493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14.1 </a:t>
            </a:r>
            <a:r>
              <a:rPr lang="ko-KR" altLang="en-US" dirty="0"/>
              <a:t>결재 완료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14. </a:t>
            </a:r>
            <a:r>
              <a:rPr lang="ko-KR" altLang="en-US" sz="1800" dirty="0"/>
              <a:t>결재 완료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677134" y="247403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38177" y="184528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677134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0136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9199"/>
            <a:ext cx="6082521" cy="441808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14.2 </a:t>
            </a:r>
            <a:r>
              <a:rPr lang="ko-KR" altLang="en-US" dirty="0"/>
              <a:t>결재 완료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14. </a:t>
            </a:r>
            <a:r>
              <a:rPr lang="ko-KR" altLang="en-US" sz="1800" dirty="0"/>
              <a:t>결재 완료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원본 파일이 </a:t>
            </a:r>
            <a:r>
              <a:rPr lang="ko-KR" altLang="en-US" sz="1000" dirty="0" err="1">
                <a:solidFill>
                  <a:prstClr val="black"/>
                </a:solidFill>
              </a:rPr>
              <a:t>다운로드됨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기안자</a:t>
            </a:r>
            <a:r>
              <a:rPr lang="ko-KR" altLang="en-US" sz="1000" dirty="0">
                <a:solidFill>
                  <a:prstClr val="black"/>
                </a:solidFill>
              </a:rPr>
              <a:t> 본인만 요청 방법에 따라 변경   된 파일이 다운로드 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6656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57056" y="47251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261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2.1 </a:t>
            </a:r>
            <a:r>
              <a:rPr lang="ko-KR" altLang="en-US"/>
              <a:t>메인 화면 메뉴 설명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2. </a:t>
            </a:r>
            <a:r>
              <a:rPr lang="ko-KR" altLang="en-US" sz="1800"/>
              <a:t>메인 화면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메인 화면으로 이동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/>
              <a:t>로그인 사용자 접속 정보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접속된 사용자 정보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/>
              <a:t>로그아웃 메뉴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/>
              <a:t>관리자 메뉴 리스트</a:t>
            </a:r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시스템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관리자 정책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반출유형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관리자 정보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대결자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공지사항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자주하는 질문 관리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결재대기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결재완료</a:t>
            </a:r>
            <a:endParaRPr lang="en-US" altLang="ko-KR" sz="1000" dirty="0"/>
          </a:p>
          <a:p>
            <a:pPr marL="0" indent="0">
              <a:buNone/>
            </a:pPr>
            <a:r>
              <a:rPr lang="ko-KR" altLang="en-US" sz="1000" dirty="0"/>
              <a:t>  </a:t>
            </a:r>
            <a:r>
              <a:rPr lang="en-US" altLang="ko-KR" sz="1000" dirty="0"/>
              <a:t>• </a:t>
            </a:r>
            <a:r>
              <a:rPr lang="ko-KR" altLang="en-US" sz="1000"/>
              <a:t>결재반려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/>
              <a:t>최근 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/>
              <a:t>자주하는 질문 리스트</a:t>
            </a:r>
            <a:endParaRPr lang="en-US" altLang="ko-KR" sz="1200" dirty="0"/>
          </a:p>
          <a:p>
            <a:pPr marL="0" indent="0">
              <a:buNone/>
            </a:pPr>
            <a:endParaRPr lang="ko-KR" altLang="en-US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1339200"/>
            <a:ext cx="5954072" cy="468410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5922356" y="135582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32300" y="19184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332299" y="231724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568624" y="37170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3961515" y="37253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7001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268761"/>
            <a:ext cx="6314108" cy="396044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15.1 </a:t>
            </a:r>
            <a:r>
              <a:rPr lang="ko-KR" altLang="en-US" dirty="0"/>
              <a:t>결재 반려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15. </a:t>
            </a:r>
            <a:r>
              <a:rPr lang="ko-KR" altLang="en-US" sz="1800" dirty="0"/>
              <a:t>결재 반려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결재번호</a:t>
            </a:r>
            <a:r>
              <a:rPr lang="ko-KR" altLang="en-US" sz="1200" dirty="0">
                <a:solidFill>
                  <a:prstClr val="black"/>
                </a:solidFill>
              </a:rPr>
              <a:t> 및 제목 클릭으로 내용 확인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유형 별 검색 가능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검색 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후결</a:t>
            </a:r>
            <a:r>
              <a:rPr lang="ko-KR" altLang="en-US" sz="1200" dirty="0">
                <a:solidFill>
                  <a:prstClr val="black"/>
                </a:solidFill>
              </a:rPr>
              <a:t> 리스트만 표시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1" y="247432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73080" y="180444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180916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177136" y="213285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1225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27621"/>
            <a:ext cx="6288118" cy="4550196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15.2 </a:t>
            </a:r>
            <a:r>
              <a:rPr lang="ko-KR" altLang="en-US" dirty="0"/>
              <a:t>결재 반려 내용 확인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15. </a:t>
            </a:r>
            <a:r>
              <a:rPr lang="ko-KR" altLang="en-US" sz="1800" dirty="0"/>
              <a:t>결재 반려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>
                <a:solidFill>
                  <a:prstClr val="black"/>
                </a:solidFill>
              </a:rPr>
              <a:t>첨부 파일 다운로드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>
                <a:solidFill>
                  <a:prstClr val="black"/>
                </a:solidFill>
              </a:rPr>
              <a:t>원본 파일이 다운로드됨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928664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01072" y="486916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9984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0" y="1268760"/>
            <a:ext cx="6255011" cy="462656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16.1 </a:t>
            </a:r>
            <a:r>
              <a:rPr lang="ko-KR" altLang="en-US" dirty="0"/>
              <a:t>대시보드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spcBef>
                <a:spcPts val="0"/>
              </a:spcBef>
              <a:buAutoNum type="arabicPeriod"/>
            </a:pPr>
            <a:r>
              <a:rPr lang="ko-KR" altLang="en-US" sz="1200" dirty="0">
                <a:solidFill>
                  <a:prstClr val="black"/>
                </a:solidFill>
              </a:rPr>
              <a:t>통계 자료 시각화 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날짜 지정 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2048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715852" y="18273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675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328054"/>
            <a:ext cx="6185892" cy="508590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16.2 </a:t>
            </a:r>
            <a:r>
              <a:rPr lang="ko-KR" altLang="en-US" dirty="0" err="1"/>
              <a:t>신청추이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통계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 err="1">
                <a:solidFill>
                  <a:prstClr val="black"/>
                </a:solidFill>
              </a:rPr>
              <a:t>요청방법</a:t>
            </a:r>
            <a:r>
              <a:rPr lang="ko-KR" altLang="en-US" sz="1200" dirty="0">
                <a:solidFill>
                  <a:prstClr val="black"/>
                </a:solidFill>
              </a:rPr>
              <a:t> 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암호화 해제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외부전송</a:t>
            </a:r>
            <a:r>
              <a:rPr lang="ko-KR" altLang="en-US" sz="1000" dirty="0">
                <a:solidFill>
                  <a:prstClr val="black"/>
                </a:solidFill>
              </a:rPr>
              <a:t> 파일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외부반출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외부 </a:t>
            </a:r>
            <a:r>
              <a:rPr lang="en-US" altLang="ko-KR" sz="1000" dirty="0">
                <a:solidFill>
                  <a:prstClr val="black"/>
                </a:solidFill>
              </a:rPr>
              <a:t>DRM(EX-Right)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 err="1">
                <a:solidFill>
                  <a:prstClr val="black"/>
                </a:solidFill>
              </a:rPr>
              <a:t>결재상태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검색 지정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대기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완료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반려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 err="1">
                <a:solidFill>
                  <a:prstClr val="black"/>
                </a:solidFill>
              </a:rPr>
              <a:t>검색항목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제목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반출처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부서명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작성자사번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작성자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결재자사번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결재자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6. </a:t>
            </a:r>
            <a:r>
              <a:rPr lang="ko-KR" altLang="en-US" sz="1000" dirty="0">
                <a:solidFill>
                  <a:prstClr val="black"/>
                </a:solidFill>
              </a:rPr>
              <a:t>엑셀 내보내기</a:t>
            </a:r>
            <a:r>
              <a:rPr lang="en-US" altLang="ko-KR" sz="10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49289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712640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4448944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249144" y="18028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3224808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889104" y="206084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179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89890"/>
            <a:ext cx="6269906" cy="436822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16.3 </a:t>
            </a:r>
            <a:r>
              <a:rPr lang="ko-KR" altLang="en-US" dirty="0"/>
              <a:t>최다 신청자 </a:t>
            </a:r>
            <a:r>
              <a:rPr lang="en-US" altLang="ko-KR" dirty="0"/>
              <a:t>TOP10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16. </a:t>
            </a:r>
            <a:r>
              <a:rPr lang="ko-KR" altLang="en-US" sz="1800" dirty="0" err="1"/>
              <a:t>통계리포팅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err="1">
                <a:solidFill>
                  <a:prstClr val="black"/>
                </a:solidFill>
              </a:rPr>
              <a:t>최다신청자</a:t>
            </a:r>
            <a:r>
              <a:rPr lang="ko-KR" altLang="en-US" sz="1200" dirty="0">
                <a:solidFill>
                  <a:prstClr val="black"/>
                </a:solidFill>
              </a:rPr>
              <a:t> 리스트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기간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ko-KR" altLang="en-US" sz="1200" dirty="0">
                <a:solidFill>
                  <a:prstClr val="black"/>
                </a:solidFill>
              </a:rPr>
              <a:t>지정 검색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엑셀 내보내기</a:t>
            </a:r>
            <a:r>
              <a:rPr lang="en-US" altLang="ko-KR" sz="1200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712640" y="246290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712640" y="177281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6027252" y="17665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789333" y="3305890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 •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6205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6" name="부제목 6"/>
          <p:cNvSpPr txBox="1">
            <a:spLocks/>
          </p:cNvSpPr>
          <p:nvPr/>
        </p:nvSpPr>
        <p:spPr bwMode="auto">
          <a:xfrm>
            <a:off x="182997" y="5830144"/>
            <a:ext cx="398991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소프트캠프㈜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135-935 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서울시 강남구 </a:t>
            </a:r>
            <a:r>
              <a:rPr lang="ko-KR" alt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테헤란로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8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길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37,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5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층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역삼동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Tel. 02-3453-9999  Fax.  02-3453-3033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Homepage. http://www.softcamp.co.kr</a:t>
            </a:r>
          </a:p>
        </p:txBody>
      </p:sp>
    </p:spTree>
    <p:extLst>
      <p:ext uri="{BB962C8B-B14F-4D97-AF65-F5344CB8AC3E}">
        <p14:creationId xmlns:p14="http://schemas.microsoft.com/office/powerpoint/2010/main" val="294570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56683"/>
            <a:ext cx="6275259" cy="401653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3.1 </a:t>
            </a:r>
            <a:r>
              <a:rPr lang="ko-KR" altLang="en-US" dirty="0"/>
              <a:t>시스템 관리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3. </a:t>
            </a:r>
            <a:r>
              <a:rPr lang="ko-KR" altLang="en-US" sz="1800"/>
              <a:t>시스템 관리</a:t>
            </a:r>
            <a:endParaRPr lang="ko-KR" altLang="en-US" sz="18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결재신청</a:t>
            </a:r>
            <a:r>
              <a:rPr lang="ko-KR" altLang="en-US" sz="1200" dirty="0"/>
              <a:t> 페이지의 </a:t>
            </a:r>
            <a:r>
              <a:rPr lang="en-US" altLang="ko-KR" sz="1200" dirty="0"/>
              <a:t>“</a:t>
            </a:r>
            <a:r>
              <a:rPr lang="ko-KR" altLang="en-US" sz="1200" dirty="0"/>
              <a:t>요청 방법</a:t>
            </a:r>
            <a:r>
              <a:rPr lang="en-US" altLang="ko-KR" sz="1200" dirty="0"/>
              <a:t>”</a:t>
            </a:r>
            <a:r>
              <a:rPr lang="ko-KR" altLang="en-US" sz="1200" dirty="0"/>
              <a:t>항목에 표시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 err="1"/>
              <a:t>그룹사</a:t>
            </a:r>
            <a:r>
              <a:rPr lang="ko-KR" altLang="en-US" sz="1200" dirty="0"/>
              <a:t> 마다 별도의 정책을 사용 할 것인지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원본 파일 저장 경로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4. </a:t>
            </a:r>
            <a:r>
              <a:rPr lang="ko-KR" altLang="en-US" sz="1200" dirty="0">
                <a:solidFill>
                  <a:prstClr val="black"/>
                </a:solidFill>
              </a:rPr>
              <a:t>반출 파일 저장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5. </a:t>
            </a:r>
            <a:r>
              <a:rPr lang="ko-KR" altLang="en-US" sz="1200" dirty="0">
                <a:solidFill>
                  <a:prstClr val="black"/>
                </a:solidFill>
              </a:rPr>
              <a:t>시스템 설정 차일 경로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6. </a:t>
            </a:r>
            <a:r>
              <a:rPr lang="ko-KR" altLang="en-US" sz="1200" dirty="0" err="1"/>
              <a:t>승인반출</a:t>
            </a:r>
            <a:r>
              <a:rPr lang="ko-KR" altLang="en-US" sz="1200" dirty="0"/>
              <a:t> 시스템 </a:t>
            </a:r>
            <a:r>
              <a:rPr lang="en-US" altLang="ko-KR" sz="1200" dirty="0"/>
              <a:t>URL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 err="1"/>
              <a:t>개별이미지</a:t>
            </a:r>
            <a:r>
              <a:rPr lang="ko-KR" altLang="en-US" sz="1200" dirty="0"/>
              <a:t> 기능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932360" y="18862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28666" y="21283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28664" y="238103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28664" y="266382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28666" y="290637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28664" y="34824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28666" y="319440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6014241" y="38424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829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7" y="1412776"/>
            <a:ext cx="6250317" cy="36518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3.2 </a:t>
            </a:r>
            <a:r>
              <a:rPr lang="ko-KR" altLang="en-US" dirty="0"/>
              <a:t>시스템 관리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3. </a:t>
            </a:r>
            <a:r>
              <a:rPr lang="ko-KR" altLang="en-US" sz="1800" dirty="0"/>
              <a:t>시스템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기능 사용 여부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진행 중인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건수 제한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최대 첨부 파일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각 첨부 파일의 최대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첨부된 파일의 총 용량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 err="1"/>
              <a:t>외부전송</a:t>
            </a:r>
            <a:r>
              <a:rPr lang="ko-KR" altLang="en-US" sz="1200" dirty="0"/>
              <a:t> 파일 유효 기간 설정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결재 완료된 파일 다운로드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결재 완료된 파일 다운로드 횟수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9. </a:t>
            </a:r>
            <a:r>
              <a:rPr lang="ko-KR" altLang="en-US" sz="1200" dirty="0"/>
              <a:t>최대 </a:t>
            </a:r>
            <a:r>
              <a:rPr lang="ko-KR" altLang="en-US" sz="1200" dirty="0" err="1"/>
              <a:t>대결자</a:t>
            </a:r>
            <a:r>
              <a:rPr lang="ko-KR" altLang="en-US" sz="1200" dirty="0"/>
              <a:t> 권한 부여 기간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10. </a:t>
            </a:r>
            <a:r>
              <a:rPr lang="ko-KR" altLang="en-US" sz="1200" dirty="0"/>
              <a:t>리스트 화면의 표시 항목 개수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11. </a:t>
            </a:r>
            <a:r>
              <a:rPr lang="ko-KR" altLang="en-US" sz="1200" dirty="0"/>
              <a:t>에러 페이지의 관리자 정보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12. </a:t>
            </a:r>
            <a:r>
              <a:rPr lang="ko-KR" altLang="en-US" sz="1200" dirty="0"/>
              <a:t>현재 설정 저장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981793" y="195381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78094" y="220890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78095" y="24795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78095" y="271032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78095" y="298093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1978095" y="34649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78095" y="32271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978095" y="372358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1978095" y="396869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1978096" y="448681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978097" y="421791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1" name="타원 20"/>
          <p:cNvSpPr/>
          <p:nvPr/>
        </p:nvSpPr>
        <p:spPr bwMode="auto">
          <a:xfrm>
            <a:off x="6027252" y="485059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410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89831"/>
            <a:ext cx="6218459" cy="503009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4.1 </a:t>
            </a:r>
            <a:r>
              <a:rPr lang="ko-KR" altLang="en-US" dirty="0" err="1"/>
              <a:t>커스텀</a:t>
            </a:r>
            <a:r>
              <a:rPr lang="ko-KR" altLang="en-US" dirty="0"/>
              <a:t> 정책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4. </a:t>
            </a:r>
            <a:r>
              <a:rPr lang="ko-KR" altLang="en-US" sz="1800" dirty="0" err="1"/>
              <a:t>커스텀</a:t>
            </a:r>
            <a:r>
              <a:rPr lang="ko-KR" altLang="en-US" sz="1800" dirty="0"/>
              <a:t>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사용여부 별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 </a:t>
            </a:r>
            <a:r>
              <a:rPr lang="ko-KR" altLang="en-US" sz="1200" dirty="0"/>
              <a:t>검색기능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 err="1"/>
              <a:t>정책이름</a:t>
            </a:r>
            <a:endParaRPr lang="en-US" altLang="ko-KR" sz="1100" dirty="0"/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상세설명</a:t>
            </a:r>
            <a:r>
              <a:rPr lang="en-US" altLang="ko-KR" sz="1100" dirty="0"/>
              <a:t> </a:t>
            </a:r>
          </a:p>
          <a:p>
            <a:pPr marL="0" indent="0">
              <a:buNone/>
            </a:pPr>
            <a:r>
              <a:rPr lang="en-US" altLang="ko-KR" sz="1100" dirty="0"/>
              <a:t>    • </a:t>
            </a:r>
            <a:r>
              <a:rPr lang="ko-KR" altLang="en-US" sz="1100" dirty="0"/>
              <a:t>정책 </a:t>
            </a:r>
            <a:r>
              <a:rPr lang="en-US" altLang="ko-KR" sz="1100" dirty="0"/>
              <a:t>ID</a:t>
            </a:r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 err="1"/>
              <a:t>커스텀</a:t>
            </a:r>
            <a:r>
              <a:rPr lang="ko-KR" altLang="en-US" sz="1200" dirty="0"/>
              <a:t> 정책 수정 삭제  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712640" y="184482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457056" y="179502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712640" y="227687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6014241" y="263691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1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12776"/>
            <a:ext cx="5739637" cy="461168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4.2 </a:t>
            </a:r>
            <a:r>
              <a:rPr lang="ko-KR" altLang="en-US" dirty="0" err="1"/>
              <a:t>커스텀</a:t>
            </a:r>
            <a:r>
              <a:rPr lang="ko-KR" altLang="en-US" dirty="0"/>
              <a:t> 정책관리 </a:t>
            </a:r>
            <a:r>
              <a:rPr lang="en-US" altLang="ko-KR" dirty="0"/>
              <a:t>- </a:t>
            </a:r>
            <a:r>
              <a:rPr lang="ko-KR" altLang="en-US" dirty="0" err="1"/>
              <a:t>정책등록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4. </a:t>
            </a:r>
            <a:r>
              <a:rPr lang="ko-KR" altLang="en-US" sz="1800" dirty="0" err="1"/>
              <a:t>커스텀</a:t>
            </a:r>
            <a:r>
              <a:rPr lang="ko-KR" altLang="en-US" sz="1800" dirty="0"/>
              <a:t>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</a:t>
            </a:r>
            <a:r>
              <a:rPr lang="ko-KR" altLang="en-US" sz="1200" dirty="0" err="1"/>
              <a:t>추가등록</a:t>
            </a: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 err="1"/>
              <a:t>커스텀</a:t>
            </a:r>
            <a:r>
              <a:rPr lang="ko-KR" altLang="en-US" sz="1200" dirty="0"/>
              <a:t> 정책 적용 창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5537471" y="581648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3008784" y="16288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76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2017"/>
            <a:ext cx="6278415" cy="3793604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5.1 </a:t>
            </a:r>
            <a:r>
              <a:rPr lang="ko-KR" altLang="en-US" dirty="0"/>
              <a:t>결재자 정책 리스트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altLang="ko-KR" sz="1800" dirty="0"/>
              <a:t>5. </a:t>
            </a:r>
            <a:r>
              <a:rPr lang="ko-KR" altLang="en-US" sz="1800" dirty="0"/>
              <a:t>결재자 정책 관리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BBD9-D764-41E5-8D5B-1351AB628C4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6825208" y="1339199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등록된 결재자 정책 목록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기본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수정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추가 결재자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퇴직 예정자</a:t>
            </a:r>
            <a:r>
              <a:rPr lang="en-US" altLang="ko-KR" sz="1000" dirty="0"/>
              <a:t>(</a:t>
            </a:r>
            <a:r>
              <a:rPr lang="ko-KR" altLang="en-US" sz="1000" dirty="0"/>
              <a:t>등록</a:t>
            </a:r>
            <a:r>
              <a:rPr lang="en-US" altLang="ko-KR" sz="1000" dirty="0"/>
              <a:t>/</a:t>
            </a:r>
            <a:r>
              <a:rPr lang="ko-KR" altLang="en-US" sz="1000" dirty="0"/>
              <a:t>삭제 가능</a:t>
            </a:r>
            <a:r>
              <a:rPr lang="en-US" altLang="ko-KR" sz="1000" dirty="0"/>
              <a:t>)</a:t>
            </a:r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구분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이름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아이디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부서명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등록사유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결재 정책 등록 버튼</a:t>
            </a:r>
            <a:endParaRPr lang="en-US" altLang="ko-KR" sz="1200" dirty="0"/>
          </a:p>
        </p:txBody>
      </p:sp>
      <p:sp>
        <p:nvSpPr>
          <p:cNvPr id="9" name="타원 8"/>
          <p:cNvSpPr/>
          <p:nvPr/>
        </p:nvSpPr>
        <p:spPr bwMode="auto">
          <a:xfrm>
            <a:off x="1686619" y="23488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617699" y="184288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856656" y="184241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721434" y="456255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8308810"/>
      </p:ext>
    </p:extLst>
  </p:cSld>
  <p:clrMapOvr>
    <a:masterClrMapping/>
  </p:clrMapOvr>
</p:sld>
</file>

<file path=ppt/theme/theme1.xml><?xml version="1.0" encoding="utf-8"?>
<a:theme xmlns:a="http://schemas.openxmlformats.org/drawingml/2006/main" name="softca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6" ma:contentTypeDescription="새 문서를 만듭니다." ma:contentTypeScope="" ma:versionID="6fffc718538db83e3aed79f687df7d23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7c28e3c7cdad904afd490d616e4f78f7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Props1.xml><?xml version="1.0" encoding="utf-8"?>
<ds:datastoreItem xmlns:ds="http://schemas.openxmlformats.org/officeDocument/2006/customXml" ds:itemID="{0049645D-9819-47B9-8DE2-4A8E0AF0E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96BA6-B34E-4723-A579-5AC36BA44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499615-15DD-4657-9C9C-67F175F33BF4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1994</Words>
  <Application>Microsoft Office PowerPoint</Application>
  <PresentationFormat>A4 용지(210x297mm)</PresentationFormat>
  <Paragraphs>571</Paragraphs>
  <Slides>45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softcamp</vt:lpstr>
      <vt:lpstr>승인 반출 시스템 관리자 가이드</vt:lpstr>
      <vt:lpstr>승인 반출 시스템 관리자 가이드</vt:lpstr>
      <vt:lpstr>1.1 최초 접속은 승인 반출 시스템 서버에서 접속 – http://127.0.0.1/ams</vt:lpstr>
      <vt:lpstr>2.1 메인 화면 메뉴 설명</vt:lpstr>
      <vt:lpstr>3.1 시스템 관리</vt:lpstr>
      <vt:lpstr>3.2 시스템 관리 </vt:lpstr>
      <vt:lpstr>4.1 커스텀 정책 리스트</vt:lpstr>
      <vt:lpstr>4.2 커스텀 정책관리 - 정책등록</vt:lpstr>
      <vt:lpstr>5.1 결재자 정책 리스트</vt:lpstr>
      <vt:lpstr>5.2 기본 결재자 등록 – 전체 그룹사 공통</vt:lpstr>
      <vt:lpstr>5.3 기본 결재자 수정 </vt:lpstr>
      <vt:lpstr>5.4 하위 결재자 등록 – 특정 사용자에게 결재자 권한 부여(자가 결재 권한 없음)</vt:lpstr>
      <vt:lpstr>5.5 추가 결재자 등록 – 특정 사용자에게 결재자 권한 부여</vt:lpstr>
      <vt:lpstr>5.6 결재자 정책 삭제</vt:lpstr>
      <vt:lpstr>6.1 관리자 리스트</vt:lpstr>
      <vt:lpstr>6.2 시스템관리자 등록 – 특정 사용자 시스템 관리자로 등록</vt:lpstr>
      <vt:lpstr>6.3 감사자 등록 – 특정 사용자 감사자로 등록</vt:lpstr>
      <vt:lpstr>6.4 관리자/감사자 삭제</vt:lpstr>
      <vt:lpstr>7.1 반출 유형 리스트</vt:lpstr>
      <vt:lpstr>7.2 반출 유형 등록</vt:lpstr>
      <vt:lpstr>7.3 반출 유형 삭제</vt:lpstr>
      <vt:lpstr>7.1 관리자 정보 설정</vt:lpstr>
      <vt:lpstr>8.1 접속차단 리스트</vt:lpstr>
      <vt:lpstr>8.2 접속차단 등록</vt:lpstr>
      <vt:lpstr>9.1 대결자 관리 리스트</vt:lpstr>
      <vt:lpstr>9.2 대결 내용 확인</vt:lpstr>
      <vt:lpstr>10.1 로그 관리 화면</vt:lpstr>
      <vt:lpstr>11.1 공지사항 리스트</vt:lpstr>
      <vt:lpstr>11.2 공지사항 등록 – 전체 그룹사 대상</vt:lpstr>
      <vt:lpstr>11.3 공지사항 수정</vt:lpstr>
      <vt:lpstr>11.4 공지사항 삭제</vt:lpstr>
      <vt:lpstr>12.1 자주하는 질문 리스트</vt:lpstr>
      <vt:lpstr>12.2 자주하는 질문 등록</vt:lpstr>
      <vt:lpstr>12.3 자주하는 질문 수정</vt:lpstr>
      <vt:lpstr>12.4 자주하는 질문 삭제</vt:lpstr>
      <vt:lpstr>13.1 결재 대기 리스트</vt:lpstr>
      <vt:lpstr>13.2 결재 대기 내용 확인</vt:lpstr>
      <vt:lpstr>14.1 결재 완료 리스트</vt:lpstr>
      <vt:lpstr>14.2 결재 완료 내용 확인</vt:lpstr>
      <vt:lpstr>15.1 결재 반려 리스트</vt:lpstr>
      <vt:lpstr>15.2 결재 반려 내용 확인</vt:lpstr>
      <vt:lpstr>16.1 대시보드</vt:lpstr>
      <vt:lpstr>16.2 신청추이</vt:lpstr>
      <vt:lpstr>16.3 최다 신청자 TOP10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jyson</dc:creator>
  <cp:lastModifiedBy>최 용관</cp:lastModifiedBy>
  <cp:revision>490</cp:revision>
  <cp:lastPrinted>2014-01-03T07:29:25Z</cp:lastPrinted>
  <dcterms:created xsi:type="dcterms:W3CDTF">2013-11-06T01:14:47Z</dcterms:created>
  <dcterms:modified xsi:type="dcterms:W3CDTF">2024-12-23T02:22:58Z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